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0" Type="http://schemas.openxmlformats.org/officeDocument/2006/relationships/slide" Target="slides/slide6.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2.png>
</file>

<file path=ppt/media/image3.jpg>
</file>

<file path=ppt/media/image4.gif>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docs.opencv.org/trunk/d3/dc0/group__imgproc__shape.html#ga014b28e56cb8854c0de4a211cb2be656"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Hello</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lang="en" sz="1000"/>
              <a:t>We remove the background and then detect figures by getting the outline of our figure</a:t>
            </a:r>
            <a:endParaRPr sz="1000"/>
          </a:p>
          <a:p>
            <a:pPr indent="0" lvl="0" marL="0" rtl="0">
              <a:lnSpc>
                <a:spcPct val="115000"/>
              </a:lnSpc>
              <a:spcBef>
                <a:spcPts val="1600"/>
              </a:spcBef>
              <a:spcAft>
                <a:spcPts val="1600"/>
              </a:spcAft>
              <a:buClr>
                <a:schemeClr val="dk1"/>
              </a:buClr>
              <a:buSzPts val="1100"/>
              <a:buFont typeface="Arial"/>
              <a:buNone/>
            </a:pPr>
            <a:r>
              <a:rPr lang="en" sz="1050">
                <a:solidFill>
                  <a:schemeClr val="dk1"/>
                </a:solidFill>
                <a:highlight>
                  <a:srgbClr val="FFFFFF"/>
                </a:highlight>
              </a:rPr>
              <a:t> </a:t>
            </a:r>
            <a:r>
              <a:rPr b="1" lang="en" sz="1050" u="sng">
                <a:solidFill>
                  <a:srgbClr val="4665A2"/>
                </a:solidFill>
                <a:highlight>
                  <a:srgbClr val="FFFFFF"/>
                </a:highlight>
                <a:hlinkClick r:id="rId2"/>
              </a:rPr>
              <a:t>cv2.convexHull()</a:t>
            </a:r>
            <a:r>
              <a:rPr lang="en" sz="1050">
                <a:solidFill>
                  <a:schemeClr val="dk1"/>
                </a:solidFill>
                <a:highlight>
                  <a:srgbClr val="FFFFFF"/>
                </a:highlight>
              </a:rPr>
              <a:t> function checks a curve for convexity defects and corrects it</a:t>
            </a:r>
            <a:endParaRPr sz="1200">
              <a:solidFill>
                <a:schemeClr val="dk2"/>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Use camera to get 30 chessboard images, and get </a:t>
            </a:r>
            <a:r>
              <a:rPr lang="en" sz="1200"/>
              <a:t>camera intrinsic &amp; extrinsic parameters.</a:t>
            </a:r>
            <a:endParaRPr sz="1200"/>
          </a:p>
          <a:p>
            <a:pPr indent="0" lvl="0" marL="0" rtl="0">
              <a:lnSpc>
                <a:spcPct val="115000"/>
              </a:lnSpc>
              <a:spcBef>
                <a:spcPts val="0"/>
              </a:spcBef>
              <a:spcAft>
                <a:spcPts val="0"/>
              </a:spcAft>
              <a:buClr>
                <a:schemeClr val="dk1"/>
              </a:buClr>
              <a:buSzPts val="1100"/>
              <a:buFont typeface="Arial"/>
              <a:buNone/>
            </a:pPr>
            <a:r>
              <a:rPr lang="en" sz="1200">
                <a:solidFill>
                  <a:schemeClr val="dk1"/>
                </a:solidFill>
              </a:rPr>
              <a:t>Get image points:</a:t>
            </a:r>
            <a:endParaRPr sz="1200">
              <a:solidFill>
                <a:schemeClr val="dk1"/>
              </a:solidFill>
            </a:endParaRPr>
          </a:p>
          <a:p>
            <a:pPr indent="0" lvl="0" marL="0" rtl="0">
              <a:lnSpc>
                <a:spcPct val="115000"/>
              </a:lnSpc>
              <a:spcBef>
                <a:spcPts val="0"/>
              </a:spcBef>
              <a:spcAft>
                <a:spcPts val="0"/>
              </a:spcAft>
              <a:buClr>
                <a:schemeClr val="dk1"/>
              </a:buClr>
              <a:buSzPts val="1100"/>
              <a:buFont typeface="Arial"/>
              <a:buNone/>
            </a:pPr>
            <a:r>
              <a:rPr lang="en" sz="1200">
                <a:solidFill>
                  <a:schemeClr val="dk1"/>
                </a:solidFill>
              </a:rPr>
              <a:t>1.Capture background, when putting hand in, remove the background to get </a:t>
            </a:r>
            <a:r>
              <a:rPr b="1" lang="en" sz="1200">
                <a:solidFill>
                  <a:schemeClr val="dk1"/>
                </a:solidFill>
              </a:rPr>
              <a:t>shape of the hand(contour)</a:t>
            </a:r>
            <a:endParaRPr b="1" sz="1200">
              <a:solidFill>
                <a:schemeClr val="dk1"/>
              </a:solidFill>
            </a:endParaRPr>
          </a:p>
          <a:p>
            <a:pPr indent="0" lvl="0" marL="0" rtl="0">
              <a:lnSpc>
                <a:spcPct val="115000"/>
              </a:lnSpc>
              <a:spcBef>
                <a:spcPts val="0"/>
              </a:spcBef>
              <a:spcAft>
                <a:spcPts val="0"/>
              </a:spcAft>
              <a:buClr>
                <a:schemeClr val="dk1"/>
              </a:buClr>
              <a:buSzPts val="1100"/>
              <a:buFont typeface="Arial"/>
              <a:buNone/>
            </a:pPr>
            <a:r>
              <a:rPr lang="en" sz="1200">
                <a:solidFill>
                  <a:schemeClr val="dk1"/>
                </a:solidFill>
              </a:rPr>
              <a:t>2. Find </a:t>
            </a:r>
            <a:r>
              <a:rPr b="1" lang="en" sz="1200">
                <a:solidFill>
                  <a:schemeClr val="dk1"/>
                </a:solidFill>
              </a:rPr>
              <a:t>convex hall</a:t>
            </a:r>
            <a:r>
              <a:rPr lang="en" sz="1200">
                <a:solidFill>
                  <a:schemeClr val="dk1"/>
                </a:solidFill>
              </a:rPr>
              <a:t> of hand contour, then get </a:t>
            </a:r>
            <a:r>
              <a:rPr b="1" lang="en" sz="1200">
                <a:solidFill>
                  <a:schemeClr val="dk1"/>
                </a:solidFill>
              </a:rPr>
              <a:t>convex defects(start, end, far points)</a:t>
            </a:r>
            <a:r>
              <a:rPr lang="en" sz="1200">
                <a:solidFill>
                  <a:schemeClr val="dk1"/>
                </a:solidFill>
              </a:rPr>
              <a:t>. Compute angles using the theorem of cosine, when angle is less than 90 degree, treat it as fingers.</a:t>
            </a:r>
            <a:endParaRPr sz="1200">
              <a:solidFill>
                <a:schemeClr val="dk1"/>
              </a:solidFill>
            </a:endParaRPr>
          </a:p>
          <a:p>
            <a:pPr indent="0" lvl="0" marL="0" rtl="0">
              <a:lnSpc>
                <a:spcPct val="115000"/>
              </a:lnSpc>
              <a:spcBef>
                <a:spcPts val="0"/>
              </a:spcBef>
              <a:spcAft>
                <a:spcPts val="0"/>
              </a:spcAft>
              <a:buClr>
                <a:schemeClr val="dk1"/>
              </a:buClr>
              <a:buSzPts val="1100"/>
              <a:buFont typeface="Arial"/>
              <a:buNone/>
            </a:pPr>
            <a:r>
              <a:rPr lang="en" sz="1200">
                <a:solidFill>
                  <a:schemeClr val="dk1"/>
                </a:solidFill>
              </a:rPr>
              <a:t>3. Get 12 image points through 2.</a:t>
            </a:r>
            <a:endParaRPr sz="1200">
              <a:solidFill>
                <a:schemeClr val="dk1"/>
              </a:solidFill>
            </a:endParaRPr>
          </a:p>
          <a:p>
            <a:pPr indent="0" lvl="0" marL="0">
              <a:spcBef>
                <a:spcPts val="0"/>
              </a:spcBef>
              <a:spcAft>
                <a:spcPts val="0"/>
              </a:spcAft>
              <a:buNone/>
            </a:pPr>
            <a:r>
              <a:t/>
            </a:r>
            <a:endParaRPr sz="1200"/>
          </a:p>
          <a:p>
            <a:pPr indent="0" lvl="0" marL="0">
              <a:spcBef>
                <a:spcPts val="0"/>
              </a:spcBef>
              <a:spcAft>
                <a:spcPts val="0"/>
              </a:spcAft>
              <a:buNone/>
            </a:pPr>
            <a:r>
              <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Shape 4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4.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youtube.com/watch?v=RffT-2RdGs0" TargetMode="External"/><Relationship Id="rId4" Type="http://schemas.openxmlformats.org/officeDocument/2006/relationships/hyperlink" Target="http://www.youtube.com/watch?v=RffT-2RdGs0" TargetMode="External"/><Relationship Id="rId5"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Shape 54"/>
          <p:cNvSpPr txBox="1"/>
          <p:nvPr>
            <p:ph type="ctrTitle"/>
          </p:nvPr>
        </p:nvSpPr>
        <p:spPr>
          <a:xfrm>
            <a:off x="311700" y="744575"/>
            <a:ext cx="8520600" cy="1691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Handy AR: 3D Model</a:t>
            </a:r>
            <a:endParaRPr/>
          </a:p>
        </p:txBody>
      </p:sp>
      <p:sp>
        <p:nvSpPr>
          <p:cNvPr id="55" name="Shape 5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Handy AR using camera calibration and image processing</a:t>
            </a:r>
            <a:endParaRPr sz="2400"/>
          </a:p>
        </p:txBody>
      </p:sp>
      <p:sp>
        <p:nvSpPr>
          <p:cNvPr id="56" name="Shape 56"/>
          <p:cNvSpPr txBox="1"/>
          <p:nvPr>
            <p:ph idx="4294967295" type="body"/>
          </p:nvPr>
        </p:nvSpPr>
        <p:spPr>
          <a:xfrm>
            <a:off x="3775625" y="3747525"/>
            <a:ext cx="4759500" cy="1105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Group Members</a:t>
            </a:r>
            <a:endParaRPr/>
          </a:p>
          <a:p>
            <a:pPr indent="0" lvl="0" marL="0" rtl="0">
              <a:spcBef>
                <a:spcPts val="1600"/>
              </a:spcBef>
              <a:spcAft>
                <a:spcPts val="1600"/>
              </a:spcAft>
              <a:buNone/>
            </a:pPr>
            <a:r>
              <a:rPr lang="en" sz="1200"/>
              <a:t>Jiwei Yu	Yue Jing	Yating Yu	Yiran Yan</a:t>
            </a:r>
            <a:endParaRPr sz="1200"/>
          </a:p>
        </p:txBody>
      </p:sp>
      <p:pic>
        <p:nvPicPr>
          <p:cNvPr descr="屏幕快照 2017-05-01 上午11.26.42.png" id="57" name="Shape 57"/>
          <p:cNvPicPr preferRelativeResize="0"/>
          <p:nvPr/>
        </p:nvPicPr>
        <p:blipFill>
          <a:blip r:embed="rId3">
            <a:alphaModFix amt="12000"/>
          </a:blip>
          <a:stretch>
            <a:fillRect/>
          </a:stretch>
        </p:blipFill>
        <p:spPr>
          <a:xfrm>
            <a:off x="6905" y="0"/>
            <a:ext cx="9130192"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Shape 62"/>
          <p:cNvSpPr txBox="1"/>
          <p:nvPr>
            <p:ph type="title"/>
          </p:nvPr>
        </p:nvSpPr>
        <p:spPr>
          <a:xfrm>
            <a:off x="520825" y="149300"/>
            <a:ext cx="4221600" cy="866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600"/>
              <a:t>Motivation &amp; Setup</a:t>
            </a:r>
            <a:endParaRPr sz="3600"/>
          </a:p>
        </p:txBody>
      </p:sp>
      <p:sp>
        <p:nvSpPr>
          <p:cNvPr id="63" name="Shape 63"/>
          <p:cNvSpPr txBox="1"/>
          <p:nvPr>
            <p:ph idx="1" type="body"/>
          </p:nvPr>
        </p:nvSpPr>
        <p:spPr>
          <a:xfrm>
            <a:off x="4918150" y="316450"/>
            <a:ext cx="2407200" cy="948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Card Game --  </a:t>
            </a:r>
            <a:endParaRPr/>
          </a:p>
          <a:p>
            <a:pPr indent="0" lvl="0" marL="0" rtl="0">
              <a:spcBef>
                <a:spcPts val="1600"/>
              </a:spcBef>
              <a:spcAft>
                <a:spcPts val="1600"/>
              </a:spcAft>
              <a:buNone/>
            </a:pPr>
            <a:r>
              <a:rPr lang="en"/>
              <a:t>           </a:t>
            </a:r>
            <a:r>
              <a:rPr lang="en"/>
              <a:t>Hearthstone.</a:t>
            </a:r>
            <a:endParaRPr/>
          </a:p>
        </p:txBody>
      </p:sp>
      <p:pic>
        <p:nvPicPr>
          <p:cNvPr id="64" name="Shape 64"/>
          <p:cNvPicPr preferRelativeResize="0"/>
          <p:nvPr/>
        </p:nvPicPr>
        <p:blipFill>
          <a:blip r:embed="rId3">
            <a:alphaModFix/>
          </a:blip>
          <a:stretch>
            <a:fillRect/>
          </a:stretch>
        </p:blipFill>
        <p:spPr>
          <a:xfrm>
            <a:off x="136250" y="1419600"/>
            <a:ext cx="6293125" cy="3652600"/>
          </a:xfrm>
          <a:prstGeom prst="rect">
            <a:avLst/>
          </a:prstGeom>
          <a:noFill/>
          <a:ln>
            <a:noFill/>
          </a:ln>
        </p:spPr>
      </p:pic>
      <p:sp>
        <p:nvSpPr>
          <p:cNvPr id="65" name="Shape 65"/>
          <p:cNvSpPr txBox="1"/>
          <p:nvPr>
            <p:ph idx="1" type="body"/>
          </p:nvPr>
        </p:nvSpPr>
        <p:spPr>
          <a:xfrm>
            <a:off x="6911775" y="2289525"/>
            <a:ext cx="1977300" cy="27099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a:t>OpenCV 2.4</a:t>
            </a:r>
            <a:endParaRPr/>
          </a:p>
          <a:p>
            <a:pPr indent="0" lvl="0" marL="0" rtl="0">
              <a:spcBef>
                <a:spcPts val="1600"/>
              </a:spcBef>
              <a:spcAft>
                <a:spcPts val="0"/>
              </a:spcAft>
              <a:buClr>
                <a:schemeClr val="dk1"/>
              </a:buClr>
              <a:buSzPts val="1100"/>
              <a:buFont typeface="Arial"/>
              <a:buNone/>
            </a:pPr>
            <a:r>
              <a:rPr lang="en"/>
              <a:t>Python 2.7</a:t>
            </a:r>
            <a:endParaRPr/>
          </a:p>
          <a:p>
            <a:pPr indent="0" lvl="0" marL="0" rtl="0">
              <a:spcBef>
                <a:spcPts val="1600"/>
              </a:spcBef>
              <a:spcAft>
                <a:spcPts val="0"/>
              </a:spcAft>
              <a:buClr>
                <a:schemeClr val="dk1"/>
              </a:buClr>
              <a:buSzPts val="1100"/>
              <a:buFont typeface="Arial"/>
              <a:buNone/>
            </a:pPr>
            <a:r>
              <a:rPr lang="en"/>
              <a:t>OpenGL</a:t>
            </a:r>
            <a:endParaRPr/>
          </a:p>
          <a:p>
            <a:pPr indent="0" lvl="0" marL="0" rtl="0">
              <a:spcBef>
                <a:spcPts val="1600"/>
              </a:spcBef>
              <a:spcAft>
                <a:spcPts val="0"/>
              </a:spcAft>
              <a:buClr>
                <a:schemeClr val="dk1"/>
              </a:buClr>
              <a:buSzPts val="1100"/>
              <a:buFont typeface="Arial"/>
              <a:buNone/>
            </a:pPr>
            <a:r>
              <a:rPr lang="en"/>
              <a:t>pygame</a:t>
            </a:r>
            <a:endParaRPr/>
          </a:p>
          <a:p>
            <a:pPr indent="0" lvl="0" marL="0" rtl="0">
              <a:spcBef>
                <a:spcPts val="1600"/>
              </a:spcBef>
              <a:spcAft>
                <a:spcPts val="0"/>
              </a:spcAft>
              <a:buClr>
                <a:schemeClr val="dk1"/>
              </a:buClr>
              <a:buSzPts val="1100"/>
              <a:buFont typeface="Arial"/>
              <a:buNone/>
            </a:pPr>
            <a:r>
              <a:rPr lang="en"/>
              <a:t>PIL</a:t>
            </a:r>
            <a:endParaRPr/>
          </a:p>
          <a:p>
            <a:pPr indent="0" lvl="0" marL="0" rtl="0">
              <a:spcBef>
                <a:spcPts val="1600"/>
              </a:spcBef>
              <a:spcAft>
                <a:spcPts val="1600"/>
              </a:spcAft>
              <a:buNone/>
            </a:pPr>
            <a:r>
              <a:t/>
            </a:r>
            <a:endParaRPr/>
          </a:p>
        </p:txBody>
      </p:sp>
      <p:pic>
        <p:nvPicPr>
          <p:cNvPr id="66" name="Shape 66"/>
          <p:cNvPicPr preferRelativeResize="0"/>
          <p:nvPr/>
        </p:nvPicPr>
        <p:blipFill>
          <a:blip r:embed="rId4">
            <a:alphaModFix/>
          </a:blip>
          <a:stretch>
            <a:fillRect/>
          </a:stretch>
        </p:blipFill>
        <p:spPr>
          <a:xfrm>
            <a:off x="7325350" y="149300"/>
            <a:ext cx="1634550" cy="18630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Shape 71"/>
          <p:cNvSpPr txBox="1"/>
          <p:nvPr>
            <p:ph type="title"/>
          </p:nvPr>
        </p:nvSpPr>
        <p:spPr>
          <a:xfrm>
            <a:off x="311700" y="371600"/>
            <a:ext cx="5097000" cy="11847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t>Image Processing</a:t>
            </a:r>
            <a:endParaRPr/>
          </a:p>
        </p:txBody>
      </p:sp>
      <p:sp>
        <p:nvSpPr>
          <p:cNvPr id="72" name="Shape 72"/>
          <p:cNvSpPr txBox="1"/>
          <p:nvPr>
            <p:ph idx="1" type="body"/>
          </p:nvPr>
        </p:nvSpPr>
        <p:spPr>
          <a:xfrm>
            <a:off x="311700" y="1159125"/>
            <a:ext cx="4601700" cy="3703200"/>
          </a:xfrm>
          <a:prstGeom prst="rect">
            <a:avLst/>
          </a:prstGeom>
        </p:spPr>
        <p:txBody>
          <a:bodyPr anchorCtr="0" anchor="t" bIns="91425" lIns="91425" spcFirstLastPara="1" rIns="91425" wrap="square" tIns="91425">
            <a:noAutofit/>
          </a:bodyPr>
          <a:lstStyle/>
          <a:p>
            <a:pPr indent="-342900" lvl="0" marL="457200">
              <a:spcBef>
                <a:spcPts val="0"/>
              </a:spcBef>
              <a:spcAft>
                <a:spcPts val="0"/>
              </a:spcAft>
              <a:buClr>
                <a:srgbClr val="333333"/>
              </a:buClr>
              <a:buSzPts val="1800"/>
              <a:buChar char="●"/>
            </a:pPr>
            <a:r>
              <a:rPr lang="en">
                <a:solidFill>
                  <a:srgbClr val="333333"/>
                </a:solidFill>
                <a:highlight>
                  <a:srgbClr val="FFFFFF"/>
                </a:highlight>
              </a:rPr>
              <a:t>Capture background, then put hand in, remove background and get the shape of hand</a:t>
            </a:r>
            <a:endParaRPr>
              <a:solidFill>
                <a:srgbClr val="333333"/>
              </a:solidFill>
              <a:highlight>
                <a:srgbClr val="FFFFFF"/>
              </a:highlight>
            </a:endParaRPr>
          </a:p>
          <a:p>
            <a:pPr indent="-342900" lvl="0" marL="457200">
              <a:spcBef>
                <a:spcPts val="0"/>
              </a:spcBef>
              <a:spcAft>
                <a:spcPts val="0"/>
              </a:spcAft>
              <a:buSzPts val="1800"/>
              <a:buChar char="●"/>
            </a:pPr>
            <a:r>
              <a:rPr lang="en">
                <a:solidFill>
                  <a:srgbClr val="333333"/>
                </a:solidFill>
                <a:highlight>
                  <a:srgbClr val="FFFFFF"/>
                </a:highlight>
              </a:rPr>
              <a:t>Find convex hull of hand contour, then get convex defects(start, end, far points). Compute angles using the theorem of cosine, when angle is less than 90 degree, treat it as fingers </a:t>
            </a:r>
            <a:endParaRPr>
              <a:solidFill>
                <a:srgbClr val="333333"/>
              </a:solidFill>
              <a:highlight>
                <a:srgbClr val="FFFFFF"/>
              </a:highlight>
            </a:endParaRPr>
          </a:p>
          <a:p>
            <a:pPr indent="-342900" lvl="0" marL="457200" rtl="0">
              <a:spcBef>
                <a:spcPts val="0"/>
              </a:spcBef>
              <a:spcAft>
                <a:spcPts val="0"/>
              </a:spcAft>
              <a:buClr>
                <a:srgbClr val="333333"/>
              </a:buClr>
              <a:buSzPts val="1800"/>
              <a:buChar char="●"/>
            </a:pPr>
            <a:r>
              <a:rPr lang="en">
                <a:solidFill>
                  <a:srgbClr val="333333"/>
                </a:solidFill>
                <a:highlight>
                  <a:srgbClr val="FFFFFF"/>
                </a:highlight>
              </a:rPr>
              <a:t>Find 12 image points </a:t>
            </a:r>
            <a:endParaRPr/>
          </a:p>
        </p:txBody>
      </p:sp>
      <p:pic>
        <p:nvPicPr>
          <p:cNvPr id="73" name="Shape 73"/>
          <p:cNvPicPr preferRelativeResize="0"/>
          <p:nvPr/>
        </p:nvPicPr>
        <p:blipFill>
          <a:blip r:embed="rId3">
            <a:alphaModFix/>
          </a:blip>
          <a:stretch>
            <a:fillRect/>
          </a:stretch>
        </p:blipFill>
        <p:spPr>
          <a:xfrm>
            <a:off x="5408700" y="0"/>
            <a:ext cx="3735299"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Shape 78"/>
          <p:cNvSpPr txBox="1"/>
          <p:nvPr>
            <p:ph type="title"/>
          </p:nvPr>
        </p:nvSpPr>
        <p:spPr>
          <a:xfrm>
            <a:off x="291125" y="342150"/>
            <a:ext cx="5913600" cy="1077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Camera Calibration &amp; </a:t>
            </a:r>
            <a:endParaRPr/>
          </a:p>
          <a:p>
            <a:pPr indent="0" lvl="0" marL="0">
              <a:spcBef>
                <a:spcPts val="0"/>
              </a:spcBef>
              <a:spcAft>
                <a:spcPts val="0"/>
              </a:spcAft>
              <a:buNone/>
            </a:pPr>
            <a:r>
              <a:rPr lang="en"/>
              <a:t>         </a:t>
            </a:r>
            <a:r>
              <a:rPr lang="en"/>
              <a:t>Draw 3D object using OpenGL</a:t>
            </a:r>
            <a:endParaRPr sz="1200"/>
          </a:p>
          <a:p>
            <a:pPr indent="0" lvl="0" marL="0">
              <a:spcBef>
                <a:spcPts val="0"/>
              </a:spcBef>
              <a:spcAft>
                <a:spcPts val="0"/>
              </a:spcAft>
              <a:buNone/>
            </a:pPr>
            <a:r>
              <a:t/>
            </a:r>
            <a:endParaRPr/>
          </a:p>
        </p:txBody>
      </p:sp>
      <p:pic>
        <p:nvPicPr>
          <p:cNvPr id="79" name="Shape 79"/>
          <p:cNvPicPr preferRelativeResize="0"/>
          <p:nvPr/>
        </p:nvPicPr>
        <p:blipFill>
          <a:blip r:embed="rId3">
            <a:alphaModFix/>
          </a:blip>
          <a:stretch>
            <a:fillRect/>
          </a:stretch>
        </p:blipFill>
        <p:spPr>
          <a:xfrm>
            <a:off x="6352263" y="259863"/>
            <a:ext cx="2390775" cy="2390775"/>
          </a:xfrm>
          <a:prstGeom prst="rect">
            <a:avLst/>
          </a:prstGeom>
          <a:noFill/>
          <a:ln>
            <a:noFill/>
          </a:ln>
        </p:spPr>
      </p:pic>
      <p:sp>
        <p:nvSpPr>
          <p:cNvPr id="80" name="Shape 80"/>
          <p:cNvSpPr txBox="1"/>
          <p:nvPr>
            <p:ph type="title"/>
          </p:nvPr>
        </p:nvSpPr>
        <p:spPr>
          <a:xfrm>
            <a:off x="6558000" y="2856400"/>
            <a:ext cx="2098500" cy="20121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000">
                <a:solidFill>
                  <a:schemeClr val="dk2"/>
                </a:solidFill>
              </a:rPr>
              <a:t>cv2.findChessboardCorners</a:t>
            </a:r>
            <a:endParaRPr sz="1000">
              <a:solidFill>
                <a:schemeClr val="dk2"/>
              </a:solidFill>
            </a:endParaRPr>
          </a:p>
          <a:p>
            <a:pPr indent="0" lvl="0" marL="0" rtl="0">
              <a:lnSpc>
                <a:spcPct val="115000"/>
              </a:lnSpc>
              <a:spcBef>
                <a:spcPts val="1600"/>
              </a:spcBef>
              <a:spcAft>
                <a:spcPts val="0"/>
              </a:spcAft>
              <a:buNone/>
            </a:pPr>
            <a:r>
              <a:rPr lang="en" sz="1000">
                <a:solidFill>
                  <a:schemeClr val="dk2"/>
                </a:solidFill>
              </a:rPr>
              <a:t>cv2.cornerSubPix</a:t>
            </a:r>
            <a:endParaRPr sz="1000">
              <a:solidFill>
                <a:schemeClr val="dk2"/>
              </a:solidFill>
            </a:endParaRPr>
          </a:p>
          <a:p>
            <a:pPr indent="0" lvl="0" marL="0" rtl="0">
              <a:lnSpc>
                <a:spcPct val="115000"/>
              </a:lnSpc>
              <a:spcBef>
                <a:spcPts val="1600"/>
              </a:spcBef>
              <a:spcAft>
                <a:spcPts val="0"/>
              </a:spcAft>
              <a:buNone/>
            </a:pPr>
            <a:r>
              <a:rPr lang="en" sz="1000">
                <a:solidFill>
                  <a:schemeClr val="dk2"/>
                </a:solidFill>
              </a:rPr>
              <a:t>cv2.drawChessboardCorners</a:t>
            </a:r>
            <a:endParaRPr sz="1000">
              <a:solidFill>
                <a:schemeClr val="dk2"/>
              </a:solidFill>
            </a:endParaRPr>
          </a:p>
          <a:p>
            <a:pPr indent="0" lvl="0" marL="0" rtl="0">
              <a:lnSpc>
                <a:spcPct val="115000"/>
              </a:lnSpc>
              <a:spcBef>
                <a:spcPts val="1600"/>
              </a:spcBef>
              <a:spcAft>
                <a:spcPts val="0"/>
              </a:spcAft>
              <a:buNone/>
            </a:pPr>
            <a:r>
              <a:rPr lang="en" sz="1000">
                <a:solidFill>
                  <a:schemeClr val="dk2"/>
                </a:solidFill>
              </a:rPr>
              <a:t>cv2.calibrateCamera</a:t>
            </a:r>
            <a:endParaRPr sz="1000">
              <a:solidFill>
                <a:schemeClr val="dk2"/>
              </a:solidFill>
            </a:endParaRPr>
          </a:p>
          <a:p>
            <a:pPr indent="0" lvl="0" marL="0" rtl="0">
              <a:lnSpc>
                <a:spcPct val="115000"/>
              </a:lnSpc>
              <a:spcBef>
                <a:spcPts val="1600"/>
              </a:spcBef>
              <a:spcAft>
                <a:spcPts val="0"/>
              </a:spcAft>
              <a:buNone/>
            </a:pPr>
            <a:r>
              <a:rPr lang="en" sz="1000">
                <a:solidFill>
                  <a:schemeClr val="dk2"/>
                </a:solidFill>
              </a:rPr>
              <a:t>cv2.solvePnP</a:t>
            </a:r>
            <a:endParaRPr sz="1000">
              <a:solidFill>
                <a:schemeClr val="dk2"/>
              </a:solidFill>
            </a:endParaRPr>
          </a:p>
          <a:p>
            <a:pPr indent="0" lvl="0" marL="0" rtl="0">
              <a:lnSpc>
                <a:spcPct val="115000"/>
              </a:lnSpc>
              <a:spcBef>
                <a:spcPts val="1600"/>
              </a:spcBef>
              <a:spcAft>
                <a:spcPts val="1600"/>
              </a:spcAft>
              <a:buClr>
                <a:schemeClr val="dk1"/>
              </a:buClr>
              <a:buSzPts val="1100"/>
              <a:buFont typeface="Arial"/>
              <a:buNone/>
            </a:pPr>
            <a:r>
              <a:t/>
            </a:r>
            <a:endParaRPr sz="1000">
              <a:solidFill>
                <a:schemeClr val="dk2"/>
              </a:solidFill>
            </a:endParaRPr>
          </a:p>
        </p:txBody>
      </p:sp>
      <p:sp>
        <p:nvSpPr>
          <p:cNvPr id="81" name="Shape 81"/>
          <p:cNvSpPr txBox="1"/>
          <p:nvPr>
            <p:ph type="title"/>
          </p:nvPr>
        </p:nvSpPr>
        <p:spPr>
          <a:xfrm>
            <a:off x="505000" y="1526400"/>
            <a:ext cx="5181900" cy="2904900"/>
          </a:xfrm>
          <a:prstGeom prst="rect">
            <a:avLst/>
          </a:prstGeom>
        </p:spPr>
        <p:txBody>
          <a:bodyPr anchorCtr="0" anchor="t" bIns="91425" lIns="91425" spcFirstLastPara="1" rIns="91425" wrap="square" tIns="91425">
            <a:noAutofit/>
          </a:bodyPr>
          <a:lstStyle/>
          <a:p>
            <a:pPr indent="-342900" lvl="0" marL="457200" rtl="0">
              <a:lnSpc>
                <a:spcPct val="115000"/>
              </a:lnSpc>
              <a:spcBef>
                <a:spcPts val="0"/>
              </a:spcBef>
              <a:spcAft>
                <a:spcPts val="0"/>
              </a:spcAft>
              <a:buSzPts val="1800"/>
              <a:buChar char="●"/>
            </a:pPr>
            <a:r>
              <a:rPr lang="en" sz="1800"/>
              <a:t>Calibrate camera using chessboard, get intrinsic matrix and distortion</a:t>
            </a:r>
            <a:endParaRPr sz="1800"/>
          </a:p>
          <a:p>
            <a:pPr indent="-342900" lvl="0" marL="457200" rtl="0">
              <a:lnSpc>
                <a:spcPct val="115000"/>
              </a:lnSpc>
              <a:spcBef>
                <a:spcPts val="0"/>
              </a:spcBef>
              <a:spcAft>
                <a:spcPts val="0"/>
              </a:spcAft>
              <a:buSzPts val="1800"/>
              <a:buChar char="●"/>
            </a:pPr>
            <a:r>
              <a:rPr lang="en" sz="1800"/>
              <a:t>Use 12 image points, corresponding hand points, intrinsic matrix, distortion to get extrinsic parameters</a:t>
            </a:r>
            <a:endParaRPr sz="1800"/>
          </a:p>
          <a:p>
            <a:pPr indent="-342900" lvl="0" marL="457200" rtl="0">
              <a:lnSpc>
                <a:spcPct val="115000"/>
              </a:lnSpc>
              <a:spcBef>
                <a:spcPts val="0"/>
              </a:spcBef>
              <a:spcAft>
                <a:spcPts val="0"/>
              </a:spcAft>
              <a:buSzPts val="1800"/>
              <a:buChar char="●"/>
            </a:pPr>
            <a:r>
              <a:rPr lang="en" sz="1800"/>
              <a:t>Set projection matrix and view matrix in OpenGL using intrinsic and extrinsic parameters.</a:t>
            </a:r>
            <a:endParaRPr sz="1800"/>
          </a:p>
          <a:p>
            <a:pPr indent="-342900" lvl="0" marL="457200" rtl="0">
              <a:lnSpc>
                <a:spcPct val="115000"/>
              </a:lnSpc>
              <a:spcBef>
                <a:spcPts val="0"/>
              </a:spcBef>
              <a:spcAft>
                <a:spcPts val="0"/>
              </a:spcAft>
              <a:buSzPts val="1800"/>
              <a:buChar char="●"/>
            </a:pPr>
            <a:r>
              <a:rPr lang="en" sz="1800"/>
              <a:t>Draw background and object(objloader).</a:t>
            </a:r>
            <a:endParaRPr sz="1800"/>
          </a:p>
          <a:p>
            <a:pPr indent="0" lvl="0" marL="0" rtl="0">
              <a:lnSpc>
                <a:spcPct val="115000"/>
              </a:lnSpc>
              <a:spcBef>
                <a:spcPts val="0"/>
              </a:spcBef>
              <a:spcAft>
                <a:spcPts val="0"/>
              </a:spcAft>
              <a:buClr>
                <a:schemeClr val="dk1"/>
              </a:buClr>
              <a:buSzPts val="1100"/>
              <a:buFont typeface="Arial"/>
              <a:buNone/>
            </a:pPr>
            <a:r>
              <a:rPr lang="en" sz="1200"/>
              <a:t> </a:t>
            </a:r>
            <a:endParaRPr sz="1200"/>
          </a:p>
          <a:p>
            <a:pPr indent="0" lvl="0" marL="0" rtl="0">
              <a:lnSpc>
                <a:spcPct val="115000"/>
              </a:lnSpc>
              <a:spcBef>
                <a:spcPts val="0"/>
              </a:spcBef>
              <a:spcAft>
                <a:spcPts val="1600"/>
              </a:spcAft>
              <a:buClr>
                <a:schemeClr val="dk1"/>
              </a:buClr>
              <a:buSzPts val="1100"/>
              <a:buFont typeface="Arial"/>
              <a:buNone/>
            </a:pPr>
            <a:r>
              <a:t/>
            </a:r>
            <a:endParaRPr sz="10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Shape 8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Result and Future Work</a:t>
            </a:r>
            <a:endParaRPr/>
          </a:p>
        </p:txBody>
      </p:sp>
      <p:sp>
        <p:nvSpPr>
          <p:cNvPr id="87" name="Shape 87"/>
          <p:cNvSpPr txBox="1"/>
          <p:nvPr>
            <p:ph idx="1" type="body"/>
          </p:nvPr>
        </p:nvSpPr>
        <p:spPr>
          <a:xfrm>
            <a:off x="5666900" y="1170125"/>
            <a:ext cx="32766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Recognize more hand gestures </a:t>
            </a:r>
            <a:endParaRPr/>
          </a:p>
          <a:p>
            <a:pPr indent="0" lvl="0" marL="0">
              <a:spcBef>
                <a:spcPts val="1600"/>
              </a:spcBef>
              <a:spcAft>
                <a:spcPts val="0"/>
              </a:spcAft>
              <a:buNone/>
            </a:pPr>
            <a:r>
              <a:rPr lang="en"/>
              <a:t>Develop more 3D objects to satisfy game needs. </a:t>
            </a:r>
            <a:endParaRPr/>
          </a:p>
          <a:p>
            <a:pPr indent="0" lvl="0" marL="0" rtl="0">
              <a:spcBef>
                <a:spcPts val="1600"/>
              </a:spcBef>
              <a:spcAft>
                <a:spcPts val="0"/>
              </a:spcAft>
              <a:buNone/>
            </a:pPr>
            <a:r>
              <a:t/>
            </a:r>
            <a:endParaRPr/>
          </a:p>
          <a:p>
            <a:pPr indent="0" lvl="0" marL="0">
              <a:spcBef>
                <a:spcPts val="1600"/>
              </a:spcBef>
              <a:spcAft>
                <a:spcPts val="0"/>
              </a:spcAft>
              <a:buNone/>
            </a:pPr>
            <a:r>
              <a:rPr lang="en" sz="1400" u="sng">
                <a:solidFill>
                  <a:schemeClr val="hlink"/>
                </a:solidFill>
                <a:hlinkClick r:id="rId3"/>
              </a:rPr>
              <a:t>https://www.youtube.com/watch?v=RffT-2RdGs0</a:t>
            </a:r>
            <a:endParaRPr sz="1400"/>
          </a:p>
          <a:p>
            <a:pPr indent="0" lvl="0" marL="0" rtl="0">
              <a:spcBef>
                <a:spcPts val="1600"/>
              </a:spcBef>
              <a:spcAft>
                <a:spcPts val="0"/>
              </a:spcAft>
              <a:buNone/>
            </a:pPr>
            <a:r>
              <a:t/>
            </a:r>
            <a:endParaRPr sz="1400"/>
          </a:p>
          <a:p>
            <a:pPr indent="0" lvl="0" marL="0" rtl="0">
              <a:spcBef>
                <a:spcPts val="1600"/>
              </a:spcBef>
              <a:spcAft>
                <a:spcPts val="0"/>
              </a:spcAft>
              <a:buNone/>
            </a:pPr>
            <a:r>
              <a:t/>
            </a:r>
            <a:endParaRPr/>
          </a:p>
          <a:p>
            <a:pPr indent="0" lvl="0" marL="0" rtl="0">
              <a:spcBef>
                <a:spcPts val="1600"/>
              </a:spcBef>
              <a:spcAft>
                <a:spcPts val="1600"/>
              </a:spcAft>
              <a:buNone/>
            </a:pPr>
            <a:r>
              <a:t/>
            </a:r>
            <a:endParaRPr/>
          </a:p>
        </p:txBody>
      </p:sp>
      <p:pic>
        <p:nvPicPr>
          <p:cNvPr id="88" name="Shape 88" title="cv demo">
            <a:hlinkClick r:id="rId4"/>
          </p:cNvPr>
          <p:cNvPicPr preferRelativeResize="0"/>
          <p:nvPr/>
        </p:nvPicPr>
        <p:blipFill>
          <a:blip r:embed="rId5">
            <a:alphaModFix/>
          </a:blip>
          <a:stretch>
            <a:fillRect/>
          </a:stretch>
        </p:blipFill>
        <p:spPr>
          <a:xfrm>
            <a:off x="369900" y="1170125"/>
            <a:ext cx="4888750" cy="3666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txBox="1"/>
          <p:nvPr>
            <p:ph type="title"/>
          </p:nvPr>
        </p:nvSpPr>
        <p:spPr>
          <a:xfrm>
            <a:off x="480350" y="1850375"/>
            <a:ext cx="8520600" cy="11664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 sz="6000"/>
              <a:t>Thank you !</a:t>
            </a:r>
            <a:endParaRPr sz="6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